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10.gif>
</file>

<file path=ppt/media/image11.gif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81F85-B78F-4619-B48B-631F7B41B5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0AA6BF-AF1A-4C93-81B7-F66510FBC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0EED5-E218-4518-8842-6662B0F32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C9E3A-163F-4F20-8DFD-EA9F139EA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40412E-B12C-4145-881A-DDEB25AAA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590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4EE61-C7A5-4CCB-B116-D8D2F8005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2E2A05-7E7A-4121-87FF-D7F12EF2C4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698C9-B6CB-47D0-8C1E-5DF0C328A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60AEA-B87A-428C-8662-DD741E349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B6BF8-A20F-43D1-AFC7-A5FB10850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76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06CC34-4775-4150-AE35-CD6078D207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AF91B-B612-4BAF-B79E-9054B81F5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A5F13-10B8-4449-B723-826525123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0D101-C840-44D7-BA90-E46EE7A4C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28D05-9D8B-460A-BAF9-8A5963215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520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4A7E0-1E7E-458D-855B-00B0EED51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71BD5-D250-4E8B-83C1-B36AE4D32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10933-02C5-4AF8-A210-C4534E393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7562C-7AE3-4FB7-9FEF-18FBA5A74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EDA62-F1D9-4054-AA99-204AF34EE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4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8BE15-0EE2-4B86-A2DA-73BC10577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3AD80-0ABC-45A2-A12F-CCBD277EE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C24B4-372F-40FF-97DF-D82A70805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64747-8A92-48CB-A4DE-CFA268E2C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7D72D2-88D0-435B-8DFB-004C0D7C5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9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862DC-5189-4227-86A9-6BD7A2C86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710EC-20F5-41ED-A52F-6350FEBEDF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989DE2-85E8-4050-9FA3-C6ADC176AD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03F0F7-9B96-4852-9966-5BFA7A6E3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EEDC63-DB0B-4B87-AA84-A27371808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C3668F-0850-4118-AFE8-70A3B762F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178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4B93D-EB02-4832-AABD-B8482D1C4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087CC-16DE-4092-8D30-6968484A3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290654-950E-4B95-A011-1F32B6AE75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28FABA-C9B5-4DD8-9857-024DBE59C6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C1A2C-918A-49A0-B334-289A92E339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0BC2AE-C291-4148-BE14-7D045DBDE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EF8FC4-EA99-4B7A-87D6-70D776CC3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168D4A-1FAE-40B8-98DF-0CD525BE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391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0F544-7C6D-4C4C-966E-F0688FE68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15B6F4-6DCA-49A9-A7DB-4954E7AFE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541CC-DECF-4EAC-8140-668C605A7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ECEEF-FE2A-4876-89FC-32D6F5B1D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316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BA36FD-1ECE-4E86-9F78-CE4F77BFC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4A699D-C077-480C-A828-FB9F2AFA7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4FF25-E980-4C9B-9361-5298762B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61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FC13-EF77-4069-A060-4999C6A77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D696E-2C14-4395-8176-8DBCA5965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2039EB-8891-4EC4-B059-68E3B1D0A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99665-059A-42C5-82B7-94EDC3F8E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341C2F-C32A-4F03-91D7-7D77D3205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3851B8-9C7E-4659-B39D-4A158A763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350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749A5-FB62-48D7-A04E-F9AC382DD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3DBCB8-32E2-4751-9FF2-8DB44B3BDF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8D160C-9F9C-4D39-981A-28B1BE7F7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A6A3A-2E67-47E1-96DC-2644CAE3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A603BC-87B2-41E8-86D5-7C955C219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3E6CB-9F48-4F35-8A2F-B7A4E7F68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904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5510D2-3409-4A17-AACB-8F2BEFEE2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26CC5-39F7-4AA1-B773-47BAC3564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310F4-FE8B-427F-A5CF-227C05F93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90FCE-EC9B-46E4-B6E5-038230929B1E}" type="datetimeFigureOut">
              <a:rPr lang="en-US" smtClean="0"/>
              <a:t>5/26/2019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42BDE-AD9D-42A3-8D27-57FAC8234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F1DDF-B110-40DF-BE49-D0F2672581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5E1EF-8B68-41C0-9E11-AFC3C45D3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1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imagesearch.com/2015/05/04/target-acquired-finding-targets-in-drone-and-quadcopter-video-streams-using-python-and-opencv/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cs.rutgers.edu/~elgammal/classes/cs534/lectures/Calibration.pdf" TargetMode="External"/><Relationship Id="rId4" Type="http://schemas.openxmlformats.org/officeDocument/2006/relationships/hyperlink" Target="http://www.cs.rutgers.edu/~elgammal/classes/cs534/lectures/Calibration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Quarter_(United_States_coin)#Current_design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jrosebr1/imutils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yimagesearch.com/2015/05/04/target-acquired-finding-targets-in-drone-and-quadcopter-video-streams-using-python-and-opencv/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74D085E-1D41-41EF-A675-9315DCBB5F7F}"/>
              </a:ext>
            </a:extLst>
          </p:cNvPr>
          <p:cNvSpPr/>
          <p:nvPr/>
        </p:nvSpPr>
        <p:spPr>
          <a:xfrm>
            <a:off x="0" y="0"/>
            <a:ext cx="12192000" cy="584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47F4E1-9B9D-4789-8E5F-5C3AA1026DD8}"/>
              </a:ext>
            </a:extLst>
          </p:cNvPr>
          <p:cNvSpPr/>
          <p:nvPr/>
        </p:nvSpPr>
        <p:spPr>
          <a:xfrm>
            <a:off x="3290424" y="286822"/>
            <a:ext cx="28055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th-TH" dirty="0">
                <a:solidFill>
                  <a:srgbClr val="FFFF00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การวัดขนาดของวัตถุในภาพด้วย </a:t>
            </a:r>
            <a:r>
              <a:rPr lang="en-US" dirty="0">
                <a:solidFill>
                  <a:srgbClr val="FFFF00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OpenCV</a:t>
            </a:r>
          </a:p>
        </p:txBody>
      </p:sp>
      <p:pic>
        <p:nvPicPr>
          <p:cNvPr id="1026" name="Picture 2" descr="size_of_objects_example_02">
            <a:extLst>
              <a:ext uri="{FF2B5EF4-FFF2-40B4-BE49-F238E27FC236}">
                <a16:creationId xmlns:a16="http://schemas.microsoft.com/office/drawing/2014/main" id="{37EC6218-3DD6-4B92-BF69-9DCF46D3EEC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068" y="1119041"/>
            <a:ext cx="4084045" cy="3289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3423641-DA3E-4668-A89A-0AC546C075DA}"/>
              </a:ext>
            </a:extLst>
          </p:cNvPr>
          <p:cNvSpPr/>
          <p:nvPr/>
        </p:nvSpPr>
        <p:spPr>
          <a:xfrm>
            <a:off x="3879540" y="871597"/>
            <a:ext cx="8167457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1" dirty="0">
                <a:solidFill>
                  <a:srgbClr val="222222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การวัดขนาดของวัตถุในภาพด้วย </a:t>
            </a:r>
            <a:r>
              <a:rPr lang="en-US" sz="2000" b="1" dirty="0">
                <a:solidFill>
                  <a:srgbClr val="222222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OpenCV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การวัดขนาดของวัตถุในภาพนั้นคล้ายกับการ</a:t>
            </a:r>
            <a:r>
              <a:rPr lang="th-TH" sz="2000" b="0" u="none" strike="noStrike" dirty="0">
                <a:solidFill>
                  <a:srgbClr val="428BC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  <a:hlinkClick r:id="rId3"/>
              </a:rPr>
              <a:t>คำนวณระยะทางจากกล้องของเราไปยังวัตถุ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- ในทั้งสองกรณีเราจำเป็นต้องกำหนดอัตราส่วนที่วัดจำนวนพิกเซลต่อเมตริกที่กำหนด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เรียกสิ่งนี้ว่าอัตราส่วน“ พิกเซลต่อเมตริก” 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(“pixels per metric”)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ซึ่งได้กำหนดไว้อย่างเป็นทางการในส่วนต่อไปนี้</a:t>
            </a:r>
          </a:p>
          <a:p>
            <a:pPr fontAlgn="base"/>
            <a:r>
              <a:rPr lang="th-TH" sz="2000" b="1" dirty="0">
                <a:solidFill>
                  <a:srgbClr val="222222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อัตราส่วน“ พิกเซลต่อเมตริก”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ในการกำหนดขนาดของวัตถุในภาพอันดับแรกเราจำเป็นต้องทำการ“ ปรับเทียบ” (เพื่อไม่ให้สับสนกับ</a:t>
            </a:r>
            <a:r>
              <a:rPr lang="th-TH" sz="2000" b="0" u="none" strike="noStrike" dirty="0">
                <a:solidFill>
                  <a:srgbClr val="428BC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  <a:hlinkClick r:id="rId4"/>
              </a:rPr>
              <a:t>การปรับเทียบที่แท้จริง / ภายนอก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)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  <a:hlinkClick r:id="rId5"/>
              </a:rPr>
              <a:t>https://www.cs.rutgers.edu/~elgammal/classes/cs534/lectures/Calibration.pdf</a:t>
            </a:r>
            <a:endParaRPr lang="en-US" sz="2000" dirty="0">
              <a:solidFill>
                <a:srgbClr val="555555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โดยใช้วัตถุอ้างอิง วัตถุอ้างอิงของเราควรมีคุณสมบัติที่สำคัญ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2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ประการ: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th-TH" sz="20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คุณสมบัติ # 1: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เราควรทราบ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ขนาดของวัตถุนี้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(ในแง่ของความกว้างหรือความสูง) ใน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หน่วยที่วัดได้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(เช่นมิลลิเมตรนิ้ว ฯลฯ )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th-TH" sz="20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คุณสมบัติ # 2: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เราควรจะสามารถค้นหาวัตถุอ้างอิงนี้ได้อย่างง่ายดายในรูปภาพไม่ว่าจะโดยการ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วางตำแหน่ง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ของวัตถุ (เช่นวัตถุอ้างอิงจะถูกวางไว้ที่มุมซ้ายบนของภาพ) หรือผ่าน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ลักษณะที่ปรากฏ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(เช่น เป็นสีหรือรูปร่างที่โดดเด่นแตกต่างและแตกต่างจากวัตถุอื่น ๆ ทั้งหมดในภาพ) ไม่ว่าในกรณีใดการอ้างอิงของเราควรจะสามารถ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ระบุตัวตนได้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ในบางลักษณะ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ในตัวอย่างนี้เราจะใช้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เหรียญ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เป็นวัตถุอ้างอิงของเราและในตัวอย่างทั้งหมดตรวจสอบให้แน่ใจว่ามันเป็น  วัตถุ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ซ้ายสุด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ในภาพของเราเสมอ: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5BD931-A1B9-409A-B21F-63EF7D519714}"/>
              </a:ext>
            </a:extLst>
          </p:cNvPr>
          <p:cNvSpPr/>
          <p:nvPr/>
        </p:nvSpPr>
        <p:spPr>
          <a:xfrm>
            <a:off x="-80691" y="-85346"/>
            <a:ext cx="61766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sz="32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Measuring size of objects in an image with OpenCV</a:t>
            </a:r>
            <a:endParaRPr lang="en-US" sz="3200" b="1" dirty="0">
              <a:solidFill>
                <a:schemeClr val="bg1"/>
              </a:solidFill>
              <a:effectLst/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58484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à¸£à¸¹à¸à¸à¸µà¹ 1: à¹à¸£à¸²à¸à¸°à¹à¸à¹à¹à¸à¸£à¸¡à¸²à¸ªà¸à¸µà¹à¸ªà¸«à¸£à¸±à¸à¸­à¹à¸¡à¸£à¸´à¸à¸²à¹à¸à¹à¸à¸§à¸±à¸à¸à¸¸à¸­à¹à¸²à¸à¸­à¸´à¸à¸à¸­à¸à¹à¸£à¸²à¹à¸¥à¸°à¸à¸£à¸§à¸à¸ªà¸­à¸à¹à¸«à¹à¹à¸à¹à¹à¸à¸§à¹à¸²à¸¡à¸±à¸à¸à¸¹à¸à¸§à¸²à¸à¹à¸§à¹à¹à¸à¹à¸à¸§à¸±à¸à¸à¸¸à¸à¹à¸²à¸¢à¸ªà¸¸à¸à¹à¸à¸ à¸²à¸à¸à¸³à¹à¸«à¹à¸¡à¸±à¸à¸à¹à¸²à¸¢à¸ªà¸³à¸«à¸£à¸±à¸à¹à¸£à¸²à¸à¸µà¹à¸à¸°à¸à¸¶à¸à¸¡à¸±à¸à¸­à¸­à¸à¸¡à¸²à¹à¸à¸¢à¸à¸²à¸£à¹à¸£à¸µà¸¢à¸à¸¥à¸³à¸à¸±à¸à¸£à¸¹à¸à¸à¸£à¸à¸à¸²à¸¡à¸à¸µà¹à¸à¸±à¹à¸à¸à¸­à¸à¸à¸§à¸à¹à¸à¸²">
            <a:extLst>
              <a:ext uri="{FF2B5EF4-FFF2-40B4-BE49-F238E27FC236}">
                <a16:creationId xmlns:a16="http://schemas.microsoft.com/office/drawing/2014/main" id="{926FA453-0364-4959-B3B2-BCD99CCFA4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748" y="100983"/>
            <a:ext cx="4659297" cy="3494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7C22B2C-8104-4DF0-A4A9-643F75D28A9B}"/>
              </a:ext>
            </a:extLst>
          </p:cNvPr>
          <p:cNvSpPr/>
          <p:nvPr/>
        </p:nvSpPr>
        <p:spPr>
          <a:xfrm>
            <a:off x="199748" y="3704182"/>
            <a:ext cx="4659297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th-TH" sz="16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รู</a:t>
            </a:r>
            <a:r>
              <a:rPr lang="th-TH" sz="16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ปที่ 1:</a:t>
            </a:r>
            <a:r>
              <a:rPr lang="th-TH" sz="16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เราจะใช้</a:t>
            </a:r>
            <a:r>
              <a:rPr lang="en-US" sz="16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16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เหรียญ เป็นวัตถุอ้างอิงของเราและตรวจสอบให้แน่ใจว่ามันถูกวางไว้เป็นวัตถุซ้ายสุดในภาพทำให้มันง่ายสำหรับเราที่จะดึงมันออกมาโดยการเรียงลำดับรูปทรง</a:t>
            </a:r>
            <a:endParaRPr lang="en-US" sz="1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1307AF-902B-4B09-B1F0-D321A41C3B62}"/>
              </a:ext>
            </a:extLst>
          </p:cNvPr>
          <p:cNvSpPr/>
          <p:nvPr/>
        </p:nvSpPr>
        <p:spPr>
          <a:xfrm>
            <a:off x="5002568" y="0"/>
            <a:ext cx="725601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โดย เหรียญ นี้เป็นวัตถุที่อยู่ด้านซ้ายสุดเราสามารถเรียงลำดับวัตถุของเราจากซ้ายไปขวา (ซึ่งจะเป็นเส้นชั้นแรกในรายการที่เรียงลำดับ) เสมอและใช้เพื่อกำหนด  </a:t>
            </a:r>
            <a:r>
              <a:rPr lang="en-US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pixels_per_metric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ซึ่ง เรากำหนดเป็น:</a:t>
            </a:r>
          </a:p>
          <a:p>
            <a:pPr fontAlgn="base"/>
            <a:r>
              <a:rPr lang="en-US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pixels_per_metric</a:t>
            </a:r>
            <a:r>
              <a:rPr lang="en-US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= </a:t>
            </a:r>
            <a:r>
              <a:rPr lang="en-US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object_width</a:t>
            </a:r>
            <a:r>
              <a:rPr lang="en-US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/ </a:t>
            </a:r>
            <a:r>
              <a:rPr lang="en-US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know_width</a:t>
            </a:r>
            <a:endParaRPr lang="en-US" sz="2000" b="0" dirty="0">
              <a:solidFill>
                <a:srgbClr val="555555"/>
              </a:solidFill>
              <a:effectLst/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/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ทั้ง 4 ด้าน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มี  </a:t>
            </a:r>
            <a:r>
              <a:rPr lang="en-US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known_width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</a:t>
            </a:r>
            <a:r>
              <a:rPr lang="th-TH" sz="2000" b="0" u="none" strike="noStrike" dirty="0">
                <a:solidFill>
                  <a:srgbClr val="428BC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  <a:hlinkClick r:id="rId3"/>
              </a:rPr>
              <a:t>0.955 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นิ้ว ทีนี้สมมติว่า</a:t>
            </a:r>
            <a:r>
              <a:rPr lang="en-US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object_width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ของเรา  (วัดเป็นพิกเซล) คำนวณได้กว้าง 150 พิกเซล (ขึ้นอยู่กับ 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bounding box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</a:t>
            </a:r>
          </a:p>
          <a:p>
            <a:pPr fontAlgn="base"/>
            <a:r>
              <a:rPr lang="en-US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pixels_per_metric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จึงเป็น:</a:t>
            </a:r>
          </a:p>
          <a:p>
            <a:pPr fontAlgn="base"/>
            <a:r>
              <a:rPr lang="en-US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pixels_per_metric</a:t>
            </a:r>
            <a:r>
              <a:rPr lang="en-US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= 150px / 0.955in = 157px</a:t>
            </a:r>
            <a:endParaRPr lang="en-US" sz="2000" b="0" dirty="0">
              <a:solidFill>
                <a:srgbClr val="555555"/>
              </a:solidFill>
              <a:effectLst/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ดังนั้นหมายความว่ามีประมาณ 157 พิกเซลต่อ</a:t>
            </a:r>
            <a:r>
              <a:rPr lang="th-TH" sz="2000" b="0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ทุกๆ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0.955 นิ้วในภาพของเรา การใช้อัตราส่วนนี้เราสามารถคำนวณขนาดของวัตถุในภาพ</a:t>
            </a:r>
          </a:p>
          <a:p>
            <a:pPr fontAlgn="base"/>
            <a:endParaRPr lang="th-TH" sz="2000" b="0" dirty="0">
              <a:solidFill>
                <a:srgbClr val="555555"/>
              </a:solidFill>
              <a:effectLst/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/>
            <a:r>
              <a:rPr lang="th-TH" sz="2000" b="1" dirty="0">
                <a:solidFill>
                  <a:srgbClr val="222222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การวัดขนาดของวัตถุด้วย</a:t>
            </a:r>
            <a:r>
              <a:rPr lang="en-US" sz="2000" b="1" dirty="0">
                <a:solidFill>
                  <a:srgbClr val="222222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computer vision</a:t>
            </a:r>
            <a:endParaRPr lang="th-TH" sz="2000" b="1" dirty="0">
              <a:solidFill>
                <a:srgbClr val="222222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ตอนนี้เราเข้าใจอัตราส่วน“ พิกเซลต่อเมตริก” แล้วเราสามารถใช้สคริปต์ 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Python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ที่ใช้ในการวัดขนาดของวัตถุในภาพ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เปิดไฟล์ใหม่ชื่อมัน </a:t>
            </a:r>
            <a:r>
              <a:rPr lang="en-US" sz="2000" b="0" dirty="0" err="1">
                <a:solidFill>
                  <a:srgbClr val="333333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object_size</a:t>
            </a:r>
            <a:r>
              <a:rPr lang="en-US" sz="2000" b="0" dirty="0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en-US" sz="2000" b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py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และใส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่ 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Code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ต่อไปนี้: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CDEBFA-C2AD-42D1-B257-05FBA93B2B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13" t="31715" r="40874" b="33204"/>
          <a:stretch/>
        </p:blipFill>
        <p:spPr>
          <a:xfrm>
            <a:off x="56224" y="4452150"/>
            <a:ext cx="5024762" cy="24058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B985ED-76DE-4850-9E0A-44E8E9525572}"/>
              </a:ext>
            </a:extLst>
          </p:cNvPr>
          <p:cNvSpPr/>
          <p:nvPr/>
        </p:nvSpPr>
        <p:spPr>
          <a:xfrm>
            <a:off x="5002568" y="4326085"/>
            <a:ext cx="698968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0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2-8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นำเข้าแพ็คเกจ 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Python 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ที่จำเป็นของเรา เราจะใช้ประโยชน์จาก</a:t>
            </a:r>
            <a:r>
              <a:rPr lang="th-TH" sz="2000" b="0" i="0" u="none" strike="noStrike" dirty="0">
                <a:solidFill>
                  <a:srgbClr val="428BC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  <a:hlinkClick r:id="rId5"/>
              </a:rPr>
              <a:t>แพคเกจ </a:t>
            </a:r>
            <a:r>
              <a:rPr lang="en-US" sz="2000" b="0" i="0" u="none" strike="noStrike" dirty="0" err="1">
                <a:solidFill>
                  <a:srgbClr val="428BC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  <a:hlinkClick r:id="rId5"/>
              </a:rPr>
              <a:t>imutils</a:t>
            </a:r>
            <a:r>
              <a:rPr lang="th-TH" sz="2000" b="0" i="0" u="none" strike="noStrike" dirty="0">
                <a:solidFill>
                  <a:srgbClr val="428BC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0.3.6</a:t>
            </a:r>
            <a:endParaRPr lang="en-US" sz="20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C41512-035A-4301-8475-451D03BFB7E1}"/>
              </a:ext>
            </a:extLst>
          </p:cNvPr>
          <p:cNvSpPr/>
          <p:nvPr/>
        </p:nvSpPr>
        <p:spPr>
          <a:xfrm>
            <a:off x="5002568" y="4705726"/>
            <a:ext cx="682248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10 และ 11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กำหนดวิธีการที่เรียกว่า </a:t>
            </a:r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midpoint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ซึ่งเป็นชื่อที่แนะนำใช้ในการคำนวณ </a:t>
            </a:r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midpoint</a:t>
            </a:r>
            <a:r>
              <a:rPr lang="th-TH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ระหว่างสองชุดของ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(</a:t>
            </a:r>
            <a:r>
              <a:rPr lang="en-US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x, y) - </a:t>
            </a:r>
            <a:r>
              <a:rPr lang="en-US" sz="2000" i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coordinates.</a:t>
            </a:r>
            <a:endParaRPr lang="th-TH" sz="2000" b="0" dirty="0">
              <a:solidFill>
                <a:srgbClr val="555555"/>
              </a:solidFill>
              <a:effectLst/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จากนั้นเราจะแยกอาร์</a:t>
            </a:r>
            <a:r>
              <a:rPr lang="th-TH" sz="2000" b="0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กิวเ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มนต์บรรทัดคำสั่งของเรา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ใน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14-19 เราต้องการอาร์</a:t>
            </a:r>
            <a:r>
              <a:rPr lang="th-TH" sz="2000" b="0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กิวเ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มนต์ 2 ตัว </a:t>
            </a:r>
            <a:r>
              <a:rPr lang="en-US" dirty="0"/>
              <a:t> --image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ซึ่งเป็นเส้นทางไปยังภาพอินพุตของเราที่มีวัตถุที่เราต้องการวัดและ </a:t>
            </a:r>
            <a:r>
              <a:rPr lang="en-US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--width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ซึ่งเป็นความกว้าง (เป็นนิ้ว) ของวัตถุอ้างอิงของกำหนดเป็นซ้ายสุด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ตอนนี้เราสามารถโหลดภาพและประมวลผลได้:</a:t>
            </a:r>
          </a:p>
        </p:txBody>
      </p:sp>
    </p:spTree>
    <p:extLst>
      <p:ext uri="{BB962C8B-B14F-4D97-AF65-F5344CB8AC3E}">
        <p14:creationId xmlns:p14="http://schemas.microsoft.com/office/powerpoint/2010/main" val="1763212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2D05D7-A384-4414-B5BC-B5C70316C4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86" t="19158" r="40801" b="43690"/>
          <a:stretch/>
        </p:blipFill>
        <p:spPr>
          <a:xfrm>
            <a:off x="65102" y="378560"/>
            <a:ext cx="5024762" cy="25478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1C0980-A3EC-4776-85BD-76AE4C95467B}"/>
              </a:ext>
            </a:extLst>
          </p:cNvPr>
          <p:cNvSpPr/>
          <p:nvPr/>
        </p:nvSpPr>
        <p:spPr>
          <a:xfrm>
            <a:off x="5228949" y="222840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22-24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โหลดอิมเมจของเราจากดิสก์แปลงเป็นสีเทา(</a:t>
            </a:r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grayscale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)แล้วปรับให้เรียบโดยใช้ตัวกรองเกา</a:t>
            </a:r>
            <a:r>
              <a:rPr lang="th-TH" sz="2000" b="0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ส์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เซียน(</a:t>
            </a:r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Gaussian filter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 จากนั้นเราทำการตรวจจับขอบ(</a:t>
            </a:r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edge detection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)พร้อมกับการ</a:t>
            </a:r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 dilation + erosion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เพื่อปิดช่องว่างใด ๆ ระหว่างขอบในแผนที่ขอบ (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28-30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)</a:t>
            </a:r>
          </a:p>
          <a:p>
            <a:pPr fontAlgn="base"/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33-35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ค้นหารูปทรง (เช่นโครงร่าง) ที่สอดคล้องกับวัตถุในแผนที่ขอบของเรา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รูปทรงเหล่านี้จะถูกจัดเรียงจากซ้ายไปขวา (ช่วยให้เราสามารถแยกวัตถุอ้างอิงของเรา) บน 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39 นอกจากนี้เรายัง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เริ่มต้นค่า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en-US" sz="2000" b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pixelsPerMetric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ของเรา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40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ขั้นตอนต่อไปคือการตรวจสอบแต่ละรูปทรง: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75F743-732F-49B7-AC57-9F556D0A07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58" t="37152" r="40728" b="23236"/>
          <a:stretch/>
        </p:blipFill>
        <p:spPr>
          <a:xfrm>
            <a:off x="65102" y="3429000"/>
            <a:ext cx="5024762" cy="271656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9B4808-2998-4EEE-93AA-EED41E46D7B1}"/>
              </a:ext>
            </a:extLst>
          </p:cNvPr>
          <p:cNvSpPr/>
          <p:nvPr/>
        </p:nvSpPr>
        <p:spPr>
          <a:xfrm>
            <a:off x="5228949" y="3408066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  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43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เราเริ่มวนซ้ำแต่ละรูปทรง หากรูปร่างไม่ใหญ่พอเราละทิ้งพื้นที่โดยสันนิษฐานว่าเป็น 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noise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ที่เหลือจากกระบวนการตรวจจับขอบ (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บรรทัดที่ 45 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และ 46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)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โดยมีเงื่อนไขว่าพื้นที่รูปร่างมีขนาดใหญ่พอที่เราคำนวณหมุนกรอบของภาพบน 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50-52</a:t>
            </a:r>
          </a:p>
          <a:p>
            <a:pPr fontAlgn="base"/>
            <a:endParaRPr lang="th-TH" sz="2000" b="1" dirty="0">
              <a:solidFill>
                <a:srgbClr val="555555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จากนั้นเราจะจัดเรียง  พิกัด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rotated bounding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ของเราตามลำดับ บนซ้าย-บนขวา-ล่างขวาและล่างซ้ายตาม ( 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58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)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สุดท้าย 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59-63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วาด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โครงร่าง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ของวัตถุใน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สีเขียว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ตามด้วยการวาดภาพ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จุด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ของกรอบสี่เหลี่ยมเป็นขนาดเล็กวงกลมสีแดง</a:t>
            </a:r>
          </a:p>
        </p:txBody>
      </p:sp>
    </p:spTree>
    <p:extLst>
      <p:ext uri="{BB962C8B-B14F-4D97-AF65-F5344CB8AC3E}">
        <p14:creationId xmlns:p14="http://schemas.microsoft.com/office/powerpoint/2010/main" val="1673486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CA46008-F774-433F-A3AB-5CF385E7F8A5}"/>
              </a:ext>
            </a:extLst>
          </p:cNvPr>
          <p:cNvSpPr/>
          <p:nvPr/>
        </p:nvSpPr>
        <p:spPr>
          <a:xfrm>
            <a:off x="142043" y="81662"/>
            <a:ext cx="4839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ตอนนี้เรามีคำสั่ง </a:t>
            </a:r>
            <a:r>
              <a:rPr lang="en-US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box bounding </a:t>
            </a:r>
            <a:r>
              <a:rPr lang="th-TH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แล้วเราสามารถคำนวณจำนวนจุดกึ่งกลางได้:</a:t>
            </a:r>
            <a:endParaRPr lang="en-US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106E83-CE00-44E2-8697-1B0797263C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13" t="20971" r="40874" b="37217"/>
          <a:stretch/>
        </p:blipFill>
        <p:spPr>
          <a:xfrm>
            <a:off x="237731" y="488726"/>
            <a:ext cx="5024762" cy="28674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EEA17B5-4B0C-47B6-B76D-FC2D094C1C78}"/>
              </a:ext>
            </a:extLst>
          </p:cNvPr>
          <p:cNvSpPr/>
          <p:nvPr/>
        </p:nvSpPr>
        <p:spPr>
          <a:xfrm>
            <a:off x="5262492" y="674094"/>
            <a:ext cx="662470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68-70 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unpacks our ordered bounding box,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จากนั้นคำนวณจุดกึ่งกลาง </a:t>
            </a:r>
            <a:r>
              <a:rPr lang="en-US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midpoint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ระหว่าง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top-left and top-right points 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ตาม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ด้วยจุดกึ่งกลาง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midpoint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ระหว่าง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bottom-right points</a:t>
            </a:r>
            <a:endParaRPr lang="th-TH" sz="2000" b="0" dirty="0">
              <a:solidFill>
                <a:srgbClr val="555555"/>
              </a:solidFill>
              <a:effectLst/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นอกจากนี้เราจะคำนวณจุดกึ่งกลาง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midpoints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ระหว่าง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top-left + bottom-left and top-right + bottom-right,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ตามลำดับ ( 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74 และ 75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)</a:t>
            </a:r>
          </a:p>
          <a:p>
            <a:pPr fontAlgn="base"/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78-81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วาด  จุดกึ่งกลาง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สีน้ำเงิน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บน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image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ของเรา  แล้วตามด้วยการเชื่อมต่อจุดกึ่งกลางด้วย  เส้น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สีม่วง</a:t>
            </a:r>
            <a:endParaRPr lang="th-TH" sz="2000" b="0" dirty="0">
              <a:solidFill>
                <a:srgbClr val="555555"/>
              </a:solidFill>
              <a:effectLst/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ต่อไปเราต้องเริ่มต้น  ตัวแปร </a:t>
            </a:r>
            <a:r>
              <a:rPr lang="en-US" sz="2000" b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pixelsPerMetric</a:t>
            </a:r>
            <a:r>
              <a:rPr lang="th-TH" sz="2000" b="0" dirty="0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ของเรา โดยตรวจสอบวัตถุอ้างอิงของเรา: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92B28-84B0-444A-8408-9F4081E02D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40" t="31327" r="40946" b="50000"/>
          <a:stretch/>
        </p:blipFill>
        <p:spPr>
          <a:xfrm>
            <a:off x="237730" y="3501787"/>
            <a:ext cx="5024763" cy="128060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7C68D6A-74BF-46A2-9461-B87FCC42740F}"/>
              </a:ext>
            </a:extLst>
          </p:cNvPr>
          <p:cNvSpPr/>
          <p:nvPr/>
        </p:nvSpPr>
        <p:spPr>
          <a:xfrm>
            <a:off x="5329561" y="3151175"/>
            <a:ext cx="644618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ก่อนอื่นเราคำนวณระยะทางแบบ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Euclidean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ระหว่างชุดจุดกึ่งกลาง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midpoints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(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90 และ 91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) </a:t>
            </a:r>
            <a:r>
              <a:rPr lang="en-US" sz="2000" b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dA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ตัวแปรจะมี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ความสูง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ระยะทาง (พิกเซล) ในขณะที่ 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dB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ความ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กว้าง</a:t>
            </a:r>
            <a:r>
              <a:rPr lang="th-TH" sz="2000" i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ระยะทาง</a:t>
            </a:r>
            <a:endParaRPr lang="th-TH" sz="2000" b="0" dirty="0">
              <a:solidFill>
                <a:srgbClr val="555555"/>
              </a:solidFill>
              <a:effectLst/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จากนั้นเราจะทำให้การตรวจสอบใน  </a:t>
            </a:r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96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เพื่อดูว่าเรา </a:t>
            </a:r>
            <a:r>
              <a:rPr lang="en-US" sz="2000" b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pixelsPerMetric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ตัวแปรได้รับการ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initialized </a:t>
            </a:r>
            <a:r>
              <a:rPr lang="th-TH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และถ้าไม่ได้เราแบ่ง 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dB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 โดย </a:t>
            </a:r>
            <a:r>
              <a:rPr lang="th-TH" sz="2000" b="0" dirty="0">
                <a:solidFill>
                  <a:srgbClr val="006FE0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-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--width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ให้ (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approximate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 พิกเซลต่อนิ้ว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ในตอนนี้เรา   ได้กำหนดตัวแปร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2000" b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PixPerMetric</a:t>
            </a:r>
            <a:r>
              <a:rPr lang="en-US" sz="2000" b="0" dirty="0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แล้วเราสามารถวัดขนาดของวัตถุในภาพได้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CC4C9D-3AF1-432B-987A-9894CE9616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86" t="26279" r="40801" b="45676"/>
          <a:stretch/>
        </p:blipFill>
        <p:spPr>
          <a:xfrm>
            <a:off x="237730" y="4927964"/>
            <a:ext cx="5024762" cy="192338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F21D991-3BFE-4D5D-BF62-ABB8732D6300}"/>
              </a:ext>
            </a:extLst>
          </p:cNvPr>
          <p:cNvSpPr/>
          <p:nvPr/>
        </p:nvSpPr>
        <p:spPr>
          <a:xfrm>
            <a:off x="5329561" y="5012703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th-TH" sz="2000" b="1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100 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และ 101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คำนวณขนาดของวัตถุ (เป็น</a:t>
            </a:r>
            <a:r>
              <a:rPr lang="th-TH" sz="2000" b="1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นิ้ว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) โดยการหารระยะทางแบบ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 Euclidean distances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ตามลำดับโดย   ค่า</a:t>
            </a:r>
            <a:r>
              <a:rPr lang="en-US" sz="2000" b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pixelsPerMetric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(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ดูที่ส่วน  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“</a:t>
            </a:r>
            <a:r>
              <a:rPr lang="en-US" sz="2000" b="1" dirty="0">
                <a:latin typeface="Angsana New" panose="02020603050405020304" pitchFamily="18" charset="-34"/>
                <a:cs typeface="Angsana New" panose="02020603050405020304" pitchFamily="18" charset="-34"/>
              </a:rPr>
              <a:t>Pixels Per Metric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”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</a:t>
            </a:r>
          </a:p>
          <a:p>
            <a:pPr fontAlgn="base"/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104-109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วาดขนาดของวัตถุบน</a:t>
            </a:r>
            <a:r>
              <a:rPr lang="th-TH" sz="2000" b="0" dirty="0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รูปภาพ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ของเรา  ในขณะที่  </a:t>
            </a:r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บรรทัดที่ 112 และ 113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แสดงผลลัพธ์ของผลลัพธ์</a:t>
            </a:r>
          </a:p>
        </p:txBody>
      </p:sp>
    </p:spTree>
    <p:extLst>
      <p:ext uri="{BB962C8B-B14F-4D97-AF65-F5344CB8AC3E}">
        <p14:creationId xmlns:p14="http://schemas.microsoft.com/office/powerpoint/2010/main" val="1756203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1CC12D7-95E0-455C-AC71-574AC92F1BED}"/>
              </a:ext>
            </a:extLst>
          </p:cNvPr>
          <p:cNvSpPr/>
          <p:nvPr/>
        </p:nvSpPr>
        <p:spPr>
          <a:xfrm>
            <a:off x="0" y="114060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th-TH" sz="2000" b="1" dirty="0">
                <a:solidFill>
                  <a:srgbClr val="222222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ผลการวัดขนาดวัตถุ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ในการทดสอบของเรา </a:t>
            </a:r>
            <a:r>
              <a:rPr lang="en-US" sz="2000" b="0" dirty="0" err="1">
                <a:solidFill>
                  <a:srgbClr val="333333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object_size</a:t>
            </a:r>
            <a:r>
              <a:rPr lang="en-US" sz="2000" b="0" dirty="0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</a:t>
            </a:r>
            <a:r>
              <a:rPr lang="en-US" sz="2000" b="0" dirty="0" err="1">
                <a:solidFill>
                  <a:srgbClr val="002D7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py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  script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เพียงแค่ใช้คำสั่งต่อไปนี้: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C54B0-2D4F-46A5-8DB5-B1100B6496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86" t="46862" r="41092" b="48608"/>
          <a:stretch/>
        </p:blipFill>
        <p:spPr>
          <a:xfrm>
            <a:off x="142042" y="897419"/>
            <a:ext cx="4989251" cy="3107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E63C324-7998-47B5-9AAE-1BF1D7FB20BA}"/>
              </a:ext>
            </a:extLst>
          </p:cNvPr>
          <p:cNvSpPr/>
          <p:nvPr/>
        </p:nvSpPr>
        <p:spPr>
          <a:xfrm>
            <a:off x="65102" y="1254303"/>
            <a:ext cx="2316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0" i="0" dirty="0">
                <a:solidFill>
                  <a:srgbClr val="555555"/>
                </a:solidFill>
                <a:effectLst/>
                <a:latin typeface="Helvetica Neue"/>
              </a:rPr>
              <a:t>ผลลัพธ์ของคุณควรมีลักษณะดังนี้:</a:t>
            </a:r>
            <a:endParaRPr lang="en-US" dirty="0"/>
          </a:p>
        </p:txBody>
      </p:sp>
      <p:pic>
        <p:nvPicPr>
          <p:cNvPr id="3074" name="Picture 2" descr="à¸£à¸¹à¸à¸à¸µà¹ 2: à¸à¸²à¸£à¸§à¸±à¸à¸à¸à¸²à¸à¸à¸­à¸à¸§à¸±à¸à¸à¸¸à¹à¸à¸ à¸²à¸à¹à¸à¸¢à¹à¸à¹ OpenCV, Python à¹à¸¥à¸°à¸à¸­à¸¡à¸à¸´à¸§à¹à¸à¸­à¸£à¹à¸§à¸´à¸ªà¸±à¸¢à¸à¸±à¸¨à¸à¹ + à¹à¸à¸à¸à¸´à¸à¸à¸²à¸£à¸à¸£à¸°à¸¡à¸§à¸¥à¸à¸¥à¸ à¸²à¸">
            <a:extLst>
              <a:ext uri="{FF2B5EF4-FFF2-40B4-BE49-F238E27FC236}">
                <a16:creationId xmlns:a16="http://schemas.microsoft.com/office/drawing/2014/main" id="{4FAA7F1A-9190-49F5-B8AC-2E318EC653F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28" y="1623635"/>
            <a:ext cx="523875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02CC5B4-88D9-43B4-A919-05A989841421}"/>
              </a:ext>
            </a:extLst>
          </p:cNvPr>
          <p:cNvSpPr/>
          <p:nvPr/>
        </p:nvSpPr>
        <p:spPr>
          <a:xfrm>
            <a:off x="65102" y="5386708"/>
            <a:ext cx="5238750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th-TH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รูปที่ 2: การ</a:t>
            </a:r>
            <a:r>
              <a:rPr lang="th-TH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วัดขนาดของวัตถุในภาพโดยใช้ </a:t>
            </a:r>
            <a:r>
              <a:rPr lang="en-US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OpenCV, Python </a:t>
            </a:r>
            <a:r>
              <a:rPr lang="th-TH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และ</a:t>
            </a:r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 computer vision + image processing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1CAF39-896F-4CFA-BD1E-56DC9707E9E2}"/>
              </a:ext>
            </a:extLst>
          </p:cNvPr>
          <p:cNvSpPr/>
          <p:nvPr/>
        </p:nvSpPr>
        <p:spPr>
          <a:xfrm>
            <a:off x="5551504" y="1539501"/>
            <a:ext cx="6096000" cy="3847207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เราได้คำนวณขนาดของวัตถุในภาพประสบความสำเร็จ - 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business card 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ของเรามีการรายงานอย่างถูกต้องตาม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3.5</a:t>
            </a:r>
            <a:r>
              <a:rPr lang="en-US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in x 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2in 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ในทำนองเดียวกัน</a:t>
            </a:r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เหรียญ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นิกเกิลของเราได้อย่างถูกต้องเป็น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0.8</a:t>
            </a:r>
            <a:r>
              <a:rPr lang="en-US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in x 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0.8in</a:t>
            </a:r>
          </a:p>
          <a:p>
            <a:pPr fontAlgn="base"/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Game Boy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ถูกรายงานว่ามีขนาดแตกต่างกันเล็กน้อย (แม้ว่าจะมีขนาดเท่ากัน) ความสูงผิดไป  0.1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in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เหตุใดจึงเป็นเช่นนี้ ทำไมการวัดวัตถุถึงไม่แม่นยำ 100%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เหตุผลคือสองเท่า:</a:t>
            </a:r>
          </a:p>
          <a:p>
            <a:pPr fontAlgn="base">
              <a:buFont typeface="+mj-lt"/>
              <a:buAutoNum type="arabicPeriod"/>
            </a:pP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รีบถ่ายรูปด้วย 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iPhone 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ของฉัน มุมนั้นแน่นอนที่สุดแล้ว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ไม่ใช่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มุม 90 องศาที่สมบูรณ์แบบ“ มองลงไป” (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like a birds-eye-view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) ที่วัตถุ หากไม่มีมุมมอง 90 องศาที่สมบูรณ์แบบ (หรือใกล้เคียงกับที่เป็นไปได้มากที่สุด) ขนาดของวัตถุอาจปรากฏผิดเพี้ยนไป</a:t>
            </a:r>
          </a:p>
          <a:p>
            <a:pPr fontAlgn="base"/>
            <a:endParaRPr lang="th-TH" sz="2000" dirty="0">
              <a:solidFill>
                <a:srgbClr val="555555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fontAlgn="base"/>
            <a:r>
              <a:rPr lang="th-TH" sz="2000" b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ลองดูตัวอย่างที่สองของการวัดขนาดวัตถุคราวนี้วัดขนาดของเม็ดยา:</a:t>
            </a:r>
          </a:p>
        </p:txBody>
      </p:sp>
    </p:spTree>
    <p:extLst>
      <p:ext uri="{BB962C8B-B14F-4D97-AF65-F5344CB8AC3E}">
        <p14:creationId xmlns:p14="http://schemas.microsoft.com/office/powerpoint/2010/main" val="1691566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ure 4: A final example of measuring the size of objects in an image with Python + OpenCV.">
            <a:extLst>
              <a:ext uri="{FF2B5EF4-FFF2-40B4-BE49-F238E27FC236}">
                <a16:creationId xmlns:a16="http://schemas.microsoft.com/office/drawing/2014/main" id="{5CDD0F6E-BDEE-4DA3-89D9-E4ED9A6E7D5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103" y="4009725"/>
            <a:ext cx="3473506" cy="284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2C0E8D-BD58-468C-AF70-E4D6EA7CD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13" t="28479" r="41019" b="66602"/>
          <a:stretch/>
        </p:blipFill>
        <p:spPr>
          <a:xfrm>
            <a:off x="183470" y="135064"/>
            <a:ext cx="5007007" cy="337353"/>
          </a:xfrm>
          <a:prstGeom prst="rect">
            <a:avLst/>
          </a:prstGeom>
        </p:spPr>
      </p:pic>
      <p:pic>
        <p:nvPicPr>
          <p:cNvPr id="4098" name="Picture 2" descr="à¸à¸²à¸£à¸§à¸±à¸à¸à¸à¸²à¸à¸à¸­à¸à¹à¸¡à¹à¸à¸¢à¸²à¹à¸à¸ à¸²à¸à¸à¹à¸§à¸¢ OpenCV">
            <a:extLst>
              <a:ext uri="{FF2B5EF4-FFF2-40B4-BE49-F238E27FC236}">
                <a16:creationId xmlns:a16="http://schemas.microsoft.com/office/drawing/2014/main" id="{377D7E08-B0FA-47F3-A3B6-9AABDA17283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103" y="559363"/>
            <a:ext cx="3776432" cy="3041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8475DC4-0E14-4272-8582-6AC9BE65D0C9}"/>
              </a:ext>
            </a:extLst>
          </p:cNvPr>
          <p:cNvSpPr/>
          <p:nvPr/>
        </p:nvSpPr>
        <p:spPr>
          <a:xfrm>
            <a:off x="669562" y="2985147"/>
            <a:ext cx="3347391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th-TH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รูปที่ 3: การ</a:t>
            </a:r>
            <a:r>
              <a:rPr lang="th-TH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วัดขนาดของเม็ดยาในภาพด้วย </a:t>
            </a:r>
            <a:r>
              <a:rPr lang="en-US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OpenCV</a:t>
            </a:r>
            <a:endParaRPr lang="en-US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A9DC53-9AA5-40B3-B718-FB0711E75C24}"/>
              </a:ext>
            </a:extLst>
          </p:cNvPr>
          <p:cNvSpPr/>
          <p:nvPr/>
        </p:nvSpPr>
        <p:spPr>
          <a:xfrm>
            <a:off x="5306349" y="641092"/>
            <a:ext cx="65808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เกือบ 50% ของยาเม็ด 20,000+ ทั้งหมดในสหรัฐอเมริกาเป็นแบบ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กลม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และ / หรือ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สีขาว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ดังนั้นหากเราสามารถกรองเม็ดยาตามการวัดของพวกเขาเรามีโอกาสที่ดีกว่าในการระบุยา</a:t>
            </a:r>
          </a:p>
          <a:p>
            <a:pPr fontAlgn="base"/>
            <a:r>
              <a:rPr lang="th-TH" sz="2000" dirty="0">
                <a:solidFill>
                  <a:srgbClr val="555555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และ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ตัวอย่างขั้นสุดท้ายคราวนี้ใช้  นามบัตร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3.5 นิ้ว </a:t>
            </a:r>
            <a:r>
              <a:rPr lang="en-US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x 2 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นิ้ว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D660F6-1A70-4A75-A752-EA88651DD4A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913" t="25243" r="40946" b="69372"/>
          <a:stretch/>
        </p:blipFill>
        <p:spPr>
          <a:xfrm>
            <a:off x="174593" y="3562525"/>
            <a:ext cx="5015884" cy="36933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A7CF8C6-803D-4410-AE8F-A72A9D8E0CF4}"/>
              </a:ext>
            </a:extLst>
          </p:cNvPr>
          <p:cNvSpPr/>
          <p:nvPr/>
        </p:nvSpPr>
        <p:spPr>
          <a:xfrm>
            <a:off x="27926" y="6488668"/>
            <a:ext cx="498245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th-TH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รูปที่ 4:</a:t>
            </a:r>
            <a:r>
              <a:rPr lang="th-TH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ตัวอย่างสุดท้ายของการวัดขนาดของวัตถุในภาพด้วย </a:t>
            </a:r>
            <a:r>
              <a:rPr lang="en-US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Python + OpenCV</a:t>
            </a:r>
            <a:endParaRPr lang="en-US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DF4971-B038-45AB-B063-45FFDD774ACA}"/>
              </a:ext>
            </a:extLst>
          </p:cNvPr>
          <p:cNvSpPr/>
          <p:nvPr/>
        </p:nvSpPr>
        <p:spPr>
          <a:xfrm>
            <a:off x="5306349" y="1826588"/>
            <a:ext cx="6705138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อีกครั้งผลลัพธ์ยังไม่สมบูรณ์ แต่เป็นเพราะ (1) มุมมองภาพและ (2) การบิดเบือนของเลนส์ตามที่กล่าวไว้ข้างต้น</a:t>
            </a:r>
          </a:p>
          <a:p>
            <a:pPr fontAlgn="base"/>
            <a:r>
              <a:rPr lang="th-TH" sz="2000" b="1" dirty="0">
                <a:solidFill>
                  <a:srgbClr val="222222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สรุป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ในโพสต์บล็อกนี้เราได้เรียนรู้วิธีการวัดขนาดของวัตถุในภาพโดยใช้ 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Python 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และ </a:t>
            </a:r>
            <a:r>
              <a:rPr lang="en-US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OpenCV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เช่นเดียวกับในบทช่วยสอนของเราเกี่ยวกับ</a:t>
            </a:r>
            <a:r>
              <a:rPr lang="th-TH" sz="2000" b="0" u="none" strike="noStrike" dirty="0">
                <a:solidFill>
                  <a:srgbClr val="428BCA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  <a:hlinkClick r:id="rId6"/>
              </a:rPr>
              <a:t>การวัดระยะทางจากกล้องไปยังวัตถุ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เราจำเป็นต้องกำหนดอัตราส่วน“ พิกเซลต่อเมตริก” ซึ่งอธิบายจำนวนพิกเซลที่สามารถ“ พอดี” กับจำนวนนิ้ว, มิลลิเมตร, เมตร เป็นต้น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ในการคำนวณอัตราส่วนนี้เราจำเป็นต้องมีวัตถุอ้างอิงที่มีคุณสมบัติสำคัญสองอย่าง: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th-TH" sz="20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คุณสมบัติ # 1: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วัตถุอ้างอิงควรมี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ขนาดที่รู้จัก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(เช่นความกว้างหรือความสูง) ในแง่ของ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หน่วยที่วัดได้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(นิ้วมิลลิเมตร ฯลฯ )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th-TH" sz="2000" b="1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ทรัพย์สิน # 2: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วัตถุอ้างอิงควรจะ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ง่ายต่อการค้นหา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ทั้งในแง่ของ  </a:t>
            </a:r>
            <a:r>
              <a:rPr lang="th-TH" sz="2000" b="0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สถานที่ตั้ง</a:t>
            </a:r>
            <a:r>
              <a:rPr lang="th-TH" sz="2000" b="0" i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ของวัตถุหรือของ  ลักษณะ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หากสามารถพบคุณสมบัติทั้งสองนี้ได้คุณสามารถใช้วัตถุอ้างอิงของคุณเพื่อปรับเทียบตัวแปร</a:t>
            </a:r>
            <a:r>
              <a:rPr lang="en-US" sz="2000" b="0" i="1" dirty="0" err="1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pixels_per_metric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ของคุณ  และจากนั้นคำนวณขนาดของวัตถุอื่น ๆ ในภาพ</a:t>
            </a:r>
          </a:p>
          <a:p>
            <a:pPr fontAlgn="base"/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ในการโพสต์บล็อกครั้งต่อไปเราจะยกตัวอย่างนี้อีกหนึ่งขั้นและเรียนรู้วิธีคำนวณระยะห่าง  </a:t>
            </a:r>
            <a:r>
              <a:rPr lang="th-TH" sz="2000" b="1" i="1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ระหว่าง</a:t>
            </a:r>
            <a:r>
              <a:rPr lang="th-TH" sz="2000" b="0" dirty="0">
                <a:solidFill>
                  <a:srgbClr val="555555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วัตถุในภาพ</a:t>
            </a:r>
          </a:p>
        </p:txBody>
      </p:sp>
    </p:spTree>
    <p:extLst>
      <p:ext uri="{BB962C8B-B14F-4D97-AF65-F5344CB8AC3E}">
        <p14:creationId xmlns:p14="http://schemas.microsoft.com/office/powerpoint/2010/main" val="2052636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498</Words>
  <Application>Microsoft Office PowerPoint</Application>
  <PresentationFormat>Widescreen</PresentationFormat>
  <Paragraphs>69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Angsana New</vt:lpstr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8</cp:revision>
  <dcterms:created xsi:type="dcterms:W3CDTF">2019-05-25T14:11:09Z</dcterms:created>
  <dcterms:modified xsi:type="dcterms:W3CDTF">2019-05-26T06:21:57Z</dcterms:modified>
</cp:coreProperties>
</file>

<file path=docProps/thumbnail.jpeg>
</file>